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44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0" r:id="rId6"/>
    <p:sldId id="282" r:id="rId7"/>
    <p:sldId id="293" r:id="rId8"/>
    <p:sldId id="295" r:id="rId9"/>
    <p:sldId id="294" r:id="rId10"/>
    <p:sldId id="283" r:id="rId11"/>
    <p:sldId id="284" r:id="rId12"/>
    <p:sldId id="287" r:id="rId13"/>
    <p:sldId id="288" r:id="rId14"/>
    <p:sldId id="289" r:id="rId15"/>
    <p:sldId id="285" r:id="rId16"/>
    <p:sldId id="290" r:id="rId17"/>
    <p:sldId id="291" r:id="rId18"/>
    <p:sldId id="286" r:id="rId19"/>
    <p:sldId id="281" r:id="rId20"/>
    <p:sldId id="296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orient="horz" pos="3913">
          <p15:clr>
            <a:srgbClr val="A4A3A4"/>
          </p15:clr>
        </p15:guide>
        <p15:guide id="3" orient="horz" pos="169">
          <p15:clr>
            <a:srgbClr val="A4A3A4"/>
          </p15:clr>
        </p15:guide>
        <p15:guide id="4" pos="5466">
          <p15:clr>
            <a:srgbClr val="A4A3A4"/>
          </p15:clr>
        </p15:guide>
        <p15:guide id="5" pos="282">
          <p15:clr>
            <a:srgbClr val="A4A3A4"/>
          </p15:clr>
        </p15:guide>
        <p15:guide id="6" pos="4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B048"/>
    <a:srgbClr val="ABD037"/>
    <a:srgbClr val="E6007E"/>
    <a:srgbClr val="8A8C8E"/>
    <a:srgbClr val="239040"/>
    <a:srgbClr val="C9CACC"/>
    <a:srgbClr val="A8D5BB"/>
    <a:srgbClr val="DA5B26"/>
    <a:srgbClr val="35BA9A"/>
    <a:srgbClr val="A69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3" autoAdjust="0"/>
    <p:restoredTop sz="57489" autoAdjust="0"/>
  </p:normalViewPr>
  <p:slideViewPr>
    <p:cSldViewPr snapToObjects="1">
      <p:cViewPr varScale="1">
        <p:scale>
          <a:sx n="70" d="100"/>
          <a:sy n="70" d="100"/>
        </p:scale>
        <p:origin x="2892" y="60"/>
      </p:cViewPr>
      <p:guideLst>
        <p:guide orient="horz" pos="4153"/>
        <p:guide orient="horz" pos="3913"/>
        <p:guide orient="horz" pos="169"/>
        <p:guide pos="5466"/>
        <p:guide pos="282"/>
        <p:guide pos="4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47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6EE96-77B2-6F41-A948-66BAC2452E5F}" type="datetime1">
              <a:rPr lang="en-US" smtClean="0"/>
              <a:t>9/30/2016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80526-786B-F34F-AF8A-AE818E25F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07914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90C6D-A790-D14E-A729-0731194D3D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2711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995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0974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558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068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662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938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Create Project in Unity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Create new terrain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Import standard assets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Add trees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Add Water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Import Oculus Support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Add Oculus Player Controller – rename tag to ‘player’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Show off scripting (UI Script to show a counter of items0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Bind counter to event that is broadcasted somewhere else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Add Object (Red Ball)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Create material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Make Ball Red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Add rigid body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Add collider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Add Event to ball when player runs over the ball the counter goes up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Add function that broadcasts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Find the script object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Broadcast on that object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Make empty object called world,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Add all game objects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Call broadcast on World in stead of on the script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Add collider function that check player collision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Execute the </a:t>
            </a:r>
            <a:r>
              <a:rPr lang="en-US" baseline="0" dirty="0" err="1" smtClean="0"/>
              <a:t>BallCaptured</a:t>
            </a:r>
            <a:r>
              <a:rPr lang="en-US" baseline="0" dirty="0" smtClean="0"/>
              <a:t> function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Start Demo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5791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3693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0053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72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407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011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6171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223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3234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129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70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#1 hoofdstuktitel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AF16822-D6FB-434C-A993-9A0E0B5BE082}" type="datetime1">
              <a:rPr lang="en-US" smtClean="0"/>
              <a:t>9/30/2016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177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"/>
            <a:ext cx="9203765" cy="6857109"/>
          </a:xfrm>
          <a:prstGeom prst="rect">
            <a:avLst/>
          </a:prstGeom>
          <a:noFill/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2" y="5381171"/>
            <a:ext cx="2295525" cy="12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4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_pic_0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2609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_pic_0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6333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_pic_0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0426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_pic_07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332656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9031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_pic_0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985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itle_tex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52400" y="116632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4"/>
          </p:nvPr>
        </p:nvSpPr>
        <p:spPr>
          <a:xfrm>
            <a:off x="464671" y="1386114"/>
            <a:ext cx="8222128" cy="4818743"/>
          </a:xfrm>
          <a:prstGeom prst="rect">
            <a:avLst/>
          </a:prstGeom>
        </p:spPr>
        <p:txBody>
          <a:bodyPr/>
          <a:lstStyle>
            <a:lvl1pPr>
              <a:buSzPct val="120000"/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1pPr>
            <a:lvl2pPr marL="742950" indent="-285750">
              <a:buSzPct val="80000"/>
              <a:buFont typeface="Arial" panose="020B0604020202020204" pitchFamily="34" charset="0"/>
              <a:buChar char="•"/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2pPr>
            <a:lvl3pPr>
              <a:defRPr>
                <a:latin typeface="Helvetica LT Std" panose="020B0504020202020204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508002"/>
            <a:ext cx="8229600" cy="58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rgbClr val="239040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pic>
        <p:nvPicPr>
          <p:cNvPr id="5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5" y="6294754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2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Chartre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/>
          <p:cNvSpPr>
            <a:spLocks noGrp="1"/>
          </p:cNvSpPr>
          <p:nvPr>
            <p:ph type="body" sz="quarter" idx="14"/>
          </p:nvPr>
        </p:nvSpPr>
        <p:spPr>
          <a:xfrm>
            <a:off x="464671" y="1386114"/>
            <a:ext cx="8222128" cy="4818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2pPr>
            <a:lvl3pPr>
              <a:defRPr>
                <a:solidFill>
                  <a:srgbClr val="8A8C8E"/>
                </a:solidFill>
                <a:latin typeface="Helvetica LT Std" panose="020B0504020202020204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508002"/>
            <a:ext cx="8229600" cy="58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5" y="6294754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7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508002"/>
            <a:ext cx="8229600" cy="58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4" name="Tijdelijke aanduiding voor tekst 14"/>
          <p:cNvSpPr>
            <a:spLocks noGrp="1"/>
          </p:cNvSpPr>
          <p:nvPr>
            <p:ph type="body" sz="quarter" idx="14"/>
          </p:nvPr>
        </p:nvSpPr>
        <p:spPr>
          <a:xfrm>
            <a:off x="464671" y="1386114"/>
            <a:ext cx="8222128" cy="4818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2pPr>
            <a:lvl3pPr>
              <a:defRPr>
                <a:latin typeface="Helvetica LT Std" panose="020B0504020202020204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5" y="6294754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8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52400" y="116632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508002"/>
            <a:ext cx="8229600" cy="58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rgbClr val="239040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pic>
        <p:nvPicPr>
          <p:cNvPr id="10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5" y="6294754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16632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5" y="6294754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8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/>
          <p:cNvSpPr/>
          <p:nvPr userDrawn="1"/>
        </p:nvSpPr>
        <p:spPr>
          <a:xfrm>
            <a:off x="179512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BE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7601" y="2144309"/>
            <a:ext cx="5019675" cy="979891"/>
          </a:xfrm>
          <a:prstGeom prst="rect">
            <a:avLst/>
          </a:prstGeom>
        </p:spPr>
        <p:txBody>
          <a:bodyPr anchor="t" anchorCtr="0"/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Doc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0" y="1268761"/>
            <a:ext cx="5019674" cy="875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200" cap="all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Hi, My name is</a:t>
            </a:r>
            <a:endParaRPr lang="en-US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5" y="5229200"/>
            <a:ext cx="2321547" cy="1248229"/>
          </a:xfrm>
          <a:prstGeom prst="rect">
            <a:avLst/>
          </a:prstGeom>
        </p:spPr>
      </p:pic>
      <p:sp>
        <p:nvSpPr>
          <p:cNvPr id="11" name="Tijdelijke aanduiding voor inhoud 8"/>
          <p:cNvSpPr>
            <a:spLocks noGrp="1"/>
          </p:cNvSpPr>
          <p:nvPr>
            <p:ph sz="quarter" idx="12" hasCustomPrompt="1"/>
          </p:nvPr>
        </p:nvSpPr>
        <p:spPr>
          <a:xfrm>
            <a:off x="3657602" y="3138264"/>
            <a:ext cx="5019675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 b="1" i="0" cap="none" baseline="0">
                <a:solidFill>
                  <a:srgbClr val="ABD037"/>
                </a:solidFill>
              </a:defRPr>
            </a:lvl1pPr>
          </a:lstStyle>
          <a:p>
            <a:pPr lvl="0"/>
            <a:r>
              <a:rPr lang="nl-NL" dirty="0" smtClean="0"/>
              <a:t>#1 hoofdstuktitels invoegen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3589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itle_2clos_pic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52400" y="116632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5" y="6294754"/>
            <a:ext cx="189865" cy="302599"/>
          </a:xfrm>
          <a:prstGeom prst="rect">
            <a:avLst/>
          </a:prstGeom>
        </p:spPr>
      </p:pic>
      <p:sp>
        <p:nvSpPr>
          <p:cNvPr id="14" name="Tijdelijke aanduiding voor afbeelding 13"/>
          <p:cNvSpPr>
            <a:spLocks noGrp="1"/>
          </p:cNvSpPr>
          <p:nvPr>
            <p:ph type="pic" sz="quarter" idx="14"/>
          </p:nvPr>
        </p:nvSpPr>
        <p:spPr>
          <a:xfrm>
            <a:off x="457202" y="1411288"/>
            <a:ext cx="3952875" cy="4800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Helvetica LT Std" panose="020B0504020202020204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508002"/>
            <a:ext cx="8229600" cy="58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rgbClr val="239040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5"/>
          </p:nvPr>
        </p:nvSpPr>
        <p:spPr>
          <a:xfrm>
            <a:off x="4788025" y="1386114"/>
            <a:ext cx="3898775" cy="4818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2pPr>
            <a:lvl3pPr>
              <a:defRPr>
                <a:latin typeface="Helvetica LT Std" panose="020B0504020202020204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352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itle_2clos_2_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52400" y="116632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4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5" y="6294754"/>
            <a:ext cx="189865" cy="30259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508002"/>
            <a:ext cx="8229600" cy="58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rgbClr val="239040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5"/>
          </p:nvPr>
        </p:nvSpPr>
        <p:spPr>
          <a:xfrm>
            <a:off x="470467" y="1386114"/>
            <a:ext cx="3898775" cy="4818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2pPr>
            <a:lvl3pPr>
              <a:defRPr>
                <a:latin typeface="Helvetica LT Std" panose="020B0504020202020204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ijdelijke aanduiding voor tekst 14"/>
          <p:cNvSpPr>
            <a:spLocks noGrp="1"/>
          </p:cNvSpPr>
          <p:nvPr>
            <p:ph type="body" sz="quarter" idx="16"/>
          </p:nvPr>
        </p:nvSpPr>
        <p:spPr>
          <a:xfrm>
            <a:off x="4777683" y="1386114"/>
            <a:ext cx="3898775" cy="4818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Helvetica LT Std" panose="020B0504020202020204" pitchFamily="34" charset="0"/>
              </a:defRPr>
            </a:lvl2pPr>
            <a:lvl3pPr>
              <a:defRPr>
                <a:latin typeface="Helvetica LT Std" panose="020B0504020202020204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7512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pictur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 userDrawn="1"/>
        </p:nvSpPr>
        <p:spPr>
          <a:xfrm>
            <a:off x="179512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517234"/>
            <a:ext cx="8229600" cy="69465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447676" y="455712"/>
            <a:ext cx="8229600" cy="4989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5" y="6294754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69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 userDrawn="1"/>
        </p:nvSpPr>
        <p:spPr>
          <a:xfrm>
            <a:off x="179512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05" y="6294754"/>
            <a:ext cx="189865" cy="302599"/>
          </a:xfrm>
          <a:prstGeom prst="rect">
            <a:avLst/>
          </a:prstGeom>
        </p:spPr>
      </p:pic>
      <p:sp>
        <p:nvSpPr>
          <p:cNvPr id="12" name="Tijdelijke aanduiding voor tabel 11"/>
          <p:cNvSpPr>
            <a:spLocks noGrp="1"/>
          </p:cNvSpPr>
          <p:nvPr>
            <p:ph type="tbl" sz="quarter" idx="14"/>
          </p:nvPr>
        </p:nvSpPr>
        <p:spPr>
          <a:xfrm>
            <a:off x="457200" y="1676400"/>
            <a:ext cx="8142288" cy="3886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Helvetica LT Std" panose="020B0504020202020204" pitchFamily="34" charset="0"/>
              </a:defRPr>
            </a:lvl1pPr>
          </a:lstStyle>
          <a:p>
            <a:r>
              <a:rPr lang="en-US" smtClean="0"/>
              <a:t>Click icon to add table</a:t>
            </a:r>
            <a:endParaRPr lang="nl-NL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508002"/>
            <a:ext cx="8229600" cy="58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rgbClr val="239040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92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suggestions_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/>
          <p:cNvSpPr/>
          <p:nvPr userDrawn="1"/>
        </p:nvSpPr>
        <p:spPr>
          <a:xfrm>
            <a:off x="179512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7601" y="2144309"/>
            <a:ext cx="5019675" cy="979891"/>
          </a:xfrm>
          <a:prstGeom prst="rect">
            <a:avLst/>
          </a:prstGeom>
        </p:spPr>
        <p:txBody>
          <a:bodyPr anchor="t" anchorCtr="0"/>
          <a:lstStyle>
            <a:lvl1pPr>
              <a:defRPr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err="1" smtClean="0"/>
              <a:t>Vragen</a:t>
            </a:r>
            <a:r>
              <a:rPr lang="en-US" dirty="0" smtClean="0"/>
              <a:t>, </a:t>
            </a:r>
            <a:r>
              <a:rPr lang="en-US" dirty="0" err="1" smtClean="0"/>
              <a:t>opmerkingen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suggesties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0" y="1850220"/>
            <a:ext cx="3429000" cy="2940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cap="all">
                <a:solidFill>
                  <a:schemeClr val="tx1">
                    <a:tint val="75000"/>
                  </a:schemeClr>
                </a:solidFill>
                <a:latin typeface="Helvetica LT Std" panose="020B05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Bedankt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err="1" smtClean="0"/>
              <a:t>aandacht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63" y="5229200"/>
            <a:ext cx="2321547" cy="1248229"/>
          </a:xfrm>
          <a:prstGeom prst="rect">
            <a:avLst/>
          </a:prstGeom>
        </p:spPr>
      </p:pic>
      <p:sp>
        <p:nvSpPr>
          <p:cNvPr id="11" name="Tijdelijke aanduiding voor afbeelding 10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3352800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410200" y="3354295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2400" y="152400"/>
            <a:ext cx="8812088" cy="1095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5728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09"/>
            <a:ext cx="9144000" cy="681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7" y="5381173"/>
            <a:ext cx="4429125" cy="120794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dirty="0" smtClean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348447"/>
            <a:ext cx="2139103" cy="1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8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hap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 userDrawn="1"/>
        </p:nvSpPr>
        <p:spPr>
          <a:xfrm>
            <a:off x="179512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 anchor="ctr"/>
          <a:lstStyle>
            <a:lvl1pPr marL="0" indent="0" algn="ctr">
              <a:buClr>
                <a:srgbClr val="ABD037"/>
              </a:buClr>
              <a:buNone/>
              <a:defRPr sz="4000" cap="small" baseline="0">
                <a:solidFill>
                  <a:srgbClr val="4AB048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nl-BE" dirty="0" err="1" smtClean="0"/>
              <a:t>Chapter</a:t>
            </a:r>
            <a:r>
              <a:rPr lang="nl-BE" dirty="0" smtClean="0"/>
              <a:t> Titel</a:t>
            </a:r>
            <a:endParaRPr lang="en-US" dirty="0" smtClean="0"/>
          </a:p>
        </p:txBody>
      </p:sp>
      <p:pic>
        <p:nvPicPr>
          <p:cNvPr id="6" name="Afbeelding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25"/>
          <a:stretch/>
        </p:blipFill>
        <p:spPr>
          <a:xfrm>
            <a:off x="447675" y="5229200"/>
            <a:ext cx="811957" cy="12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0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quote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ABD037"/>
              </a:buClr>
              <a:buNone/>
              <a:defRPr sz="4000" cap="small" baseline="0">
                <a:solidFill>
                  <a:srgbClr val="ABD037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411614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quot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BD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486022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quote_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00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554503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_pic_0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69269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7705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_pic_0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95536" y="3429000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2934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_pic_0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214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3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5" r:id="rId1"/>
    <p:sldLayoutId id="2147493546" r:id="rId2"/>
    <p:sldLayoutId id="2147493547" r:id="rId3"/>
    <p:sldLayoutId id="2147493548" r:id="rId4"/>
    <p:sldLayoutId id="2147493549" r:id="rId5"/>
    <p:sldLayoutId id="2147493550" r:id="rId6"/>
    <p:sldLayoutId id="2147493551" r:id="rId7"/>
    <p:sldLayoutId id="2147493552" r:id="rId8"/>
    <p:sldLayoutId id="2147493553" r:id="rId9"/>
    <p:sldLayoutId id="2147493554" r:id="rId10"/>
    <p:sldLayoutId id="2147493555" r:id="rId11"/>
    <p:sldLayoutId id="2147493556" r:id="rId12"/>
    <p:sldLayoutId id="2147493557" r:id="rId13"/>
    <p:sldLayoutId id="2147493558" r:id="rId14"/>
    <p:sldLayoutId id="2147493559" r:id="rId15"/>
    <p:sldLayoutId id="2147493560" r:id="rId16"/>
    <p:sldLayoutId id="2147493561" r:id="rId17"/>
    <p:sldLayoutId id="2147493562" r:id="rId18"/>
    <p:sldLayoutId id="2147493563" r:id="rId19"/>
    <p:sldLayoutId id="2147493564" r:id="rId20"/>
    <p:sldLayoutId id="2147493565" r:id="rId21"/>
    <p:sldLayoutId id="2147493566" r:id="rId22"/>
    <p:sldLayoutId id="2147493567" r:id="rId23"/>
    <p:sldLayoutId id="2147493568" r:id="rId24"/>
    <p:sldLayoutId id="2147493569" r:id="rId2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ABD037"/>
          </a:solidFill>
          <a:latin typeface="Arial"/>
          <a:ea typeface="+mj-ea"/>
          <a:cs typeface="Arial"/>
        </a:defRPr>
      </a:lvl1pPr>
    </p:titleStyle>
    <p:bodyStyle>
      <a:lvl1pPr marL="285750" indent="-285750" algn="l" defTabSz="457200" rtl="0" eaLnBrk="1" latinLnBrk="0" hangingPunct="1">
        <a:spcBef>
          <a:spcPct val="20000"/>
        </a:spcBef>
        <a:buClr>
          <a:srgbClr val="ABD037"/>
        </a:buClr>
        <a:buFont typeface="Arial"/>
        <a:buChar char="•"/>
        <a:defRPr sz="1800" kern="1200">
          <a:solidFill>
            <a:srgbClr val="8A8C8E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50000"/>
        <a:buFont typeface="Lucida Grande"/>
        <a:buChar char="▶"/>
        <a:defRPr sz="1600" kern="1200">
          <a:solidFill>
            <a:srgbClr val="8A8C8E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60000"/>
        <a:buFont typeface="Lucida Grande"/>
        <a:buChar char="-"/>
        <a:defRPr sz="1400" kern="1200">
          <a:solidFill>
            <a:srgbClr val="8A8C8E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Lucida Grande"/>
        <a:buChar char="▹"/>
        <a:defRPr sz="1200" kern="1200" baseline="0">
          <a:solidFill>
            <a:srgbClr val="8A8C8E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Wingdings" charset="2"/>
        <a:buChar char="§"/>
        <a:defRPr sz="1200" i="0" kern="1200" baseline="0">
          <a:solidFill>
            <a:srgbClr val="8A8C8E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42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 vs. AR vs. MR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9868" y="1551406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" y="1335382"/>
            <a:ext cx="2602632" cy="1474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733" y="1300411"/>
            <a:ext cx="2791215" cy="1581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052736"/>
            <a:ext cx="3600400" cy="203981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68037" y="2863331"/>
            <a:ext cx="2736304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u="sng" dirty="0" smtClean="0"/>
              <a:t>Virtual Reality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Oculus Rift</a:t>
            </a:r>
          </a:p>
          <a:p>
            <a:r>
              <a:rPr lang="en-US" dirty="0" smtClean="0"/>
              <a:t>HTC Vive</a:t>
            </a:r>
          </a:p>
          <a:p>
            <a:r>
              <a:rPr lang="en-US" dirty="0" smtClean="0"/>
              <a:t>Gear VR</a:t>
            </a:r>
          </a:p>
          <a:p>
            <a:r>
              <a:rPr lang="en-US" dirty="0" smtClean="0"/>
              <a:t>Google Cardboard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21212" y="2863330"/>
            <a:ext cx="2736304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u="sng" dirty="0" smtClean="0"/>
              <a:t>Augmented Reality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Mobile apps</a:t>
            </a:r>
          </a:p>
          <a:p>
            <a:r>
              <a:rPr lang="en-US" dirty="0" smtClean="0"/>
              <a:t>Internet of Things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72180" y="2883150"/>
            <a:ext cx="2736304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u="sng" dirty="0" smtClean="0"/>
              <a:t>Mixed Reality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Microsoft </a:t>
            </a:r>
            <a:r>
              <a:rPr lang="en-US" dirty="0" err="1" smtClean="0"/>
              <a:t>Hololens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14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  <p:bldP spid="10" grpId="0" uiExpand="1" build="allAtOnce"/>
      <p:bldP spid="11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Afbeeldingsresultaat voor Versu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8640"/>
            <a:ext cx="6261953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9868" y="1628800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dirty="0"/>
          </a:p>
        </p:txBody>
      </p:sp>
      <p:pic>
        <p:nvPicPr>
          <p:cNvPr id="1026" name="Picture 2" descr="Afbeeldingsresultaat voor oculus rif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3627779" cy="204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HTC viv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4664"/>
            <a:ext cx="1425256" cy="142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valv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21" y="2399032"/>
            <a:ext cx="1763013" cy="48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beeldingsresultaat voor oculus VR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19" y="2325598"/>
            <a:ext cx="1234928" cy="6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beeldingsresultaat voor facebook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83296"/>
            <a:ext cx="713656" cy="7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25249" y="3212976"/>
            <a:ext cx="2736304" cy="8378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Passive Experience</a:t>
            </a:r>
          </a:p>
          <a:p>
            <a:pPr lvl="1"/>
            <a:r>
              <a:rPr lang="en-US" dirty="0" smtClean="0"/>
              <a:t>Simulator games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42546" y="3205685"/>
            <a:ext cx="2736304" cy="72700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Active Experience</a:t>
            </a:r>
          </a:p>
          <a:p>
            <a:pPr lvl="1"/>
            <a:r>
              <a:rPr lang="en-US" dirty="0" smtClean="0"/>
              <a:t>Puzzle games</a:t>
            </a:r>
          </a:p>
          <a:p>
            <a:pPr lvl="1"/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25249" y="4307962"/>
            <a:ext cx="2736304" cy="19293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Min Specs.</a:t>
            </a:r>
          </a:p>
          <a:p>
            <a:pPr lvl="1"/>
            <a:r>
              <a:rPr lang="en-US" dirty="0" smtClean="0"/>
              <a:t>NVIDIA GTX 970</a:t>
            </a:r>
          </a:p>
          <a:p>
            <a:pPr lvl="1"/>
            <a:r>
              <a:rPr lang="en-US" dirty="0" smtClean="0"/>
              <a:t>Intel I5 gen 4+</a:t>
            </a:r>
          </a:p>
          <a:p>
            <a:pPr lvl="1"/>
            <a:r>
              <a:rPr lang="en-US" dirty="0" smtClean="0"/>
              <a:t>8 GB RAM</a:t>
            </a:r>
          </a:p>
          <a:p>
            <a:pPr lvl="1"/>
            <a:r>
              <a:rPr lang="en-US" dirty="0" smtClean="0"/>
              <a:t>HDMI 1.3</a:t>
            </a:r>
          </a:p>
          <a:p>
            <a:pPr lvl="1"/>
            <a:r>
              <a:rPr lang="en-US" dirty="0" smtClean="0"/>
              <a:t>2 * USB 3.0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16675" y="4307962"/>
            <a:ext cx="2736304" cy="192935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Min Specs.</a:t>
            </a:r>
          </a:p>
          <a:p>
            <a:pPr lvl="1"/>
            <a:r>
              <a:rPr lang="en-US" dirty="0" smtClean="0"/>
              <a:t>NVIDIA GTX 970</a:t>
            </a:r>
          </a:p>
          <a:p>
            <a:pPr lvl="1"/>
            <a:r>
              <a:rPr lang="en-US" dirty="0" smtClean="0"/>
              <a:t>Intel I5 gen 4+</a:t>
            </a:r>
          </a:p>
          <a:p>
            <a:pPr lvl="1"/>
            <a:r>
              <a:rPr lang="en-US" dirty="0" smtClean="0"/>
              <a:t>4 GB RAM</a:t>
            </a:r>
          </a:p>
          <a:p>
            <a:pPr lvl="1"/>
            <a:r>
              <a:rPr lang="en-US" dirty="0" smtClean="0"/>
              <a:t>HDMI 1.4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* USB 2.0</a:t>
            </a:r>
          </a:p>
        </p:txBody>
      </p:sp>
    </p:spTree>
    <p:extLst>
      <p:ext uri="{BB962C8B-B14F-4D97-AF65-F5344CB8AC3E}">
        <p14:creationId xmlns:p14="http://schemas.microsoft.com/office/powerpoint/2010/main" val="121239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 Engine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Unity3D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Getting Started with Unity3D</a:t>
            </a:r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257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Unity3D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9868" y="1628800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dirty="0"/>
          </a:p>
        </p:txBody>
      </p:sp>
      <p:pic>
        <p:nvPicPr>
          <p:cNvPr id="2050" name="Picture 2" descr="Afbeeldingsresultaat voor unity3d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0050"/>
            <a:ext cx="2741993" cy="108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1215" y="1844824"/>
            <a:ext cx="8126932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Game Engine</a:t>
            </a:r>
          </a:p>
          <a:p>
            <a:endParaRPr lang="en-US" dirty="0"/>
          </a:p>
          <a:p>
            <a:r>
              <a:rPr lang="en-US" dirty="0" smtClean="0"/>
              <a:t>Payment plans</a:t>
            </a:r>
          </a:p>
          <a:p>
            <a:pPr lvl="1"/>
            <a:r>
              <a:rPr lang="en-US" b="1" u="sng" dirty="0" smtClean="0"/>
              <a:t>Free</a:t>
            </a:r>
          </a:p>
          <a:p>
            <a:pPr lvl="1"/>
            <a:r>
              <a:rPr lang="en-US" dirty="0" smtClean="0"/>
              <a:t>Plus ($35 / month)</a:t>
            </a:r>
          </a:p>
          <a:p>
            <a:pPr lvl="1"/>
            <a:r>
              <a:rPr lang="en-US" dirty="0" smtClean="0"/>
              <a:t>Pro ($125 / month)</a:t>
            </a:r>
          </a:p>
          <a:p>
            <a:pPr lvl="1"/>
            <a:r>
              <a:rPr lang="en-US" dirty="0" smtClean="0"/>
              <a:t>Enterprise</a:t>
            </a:r>
          </a:p>
          <a:p>
            <a:endParaRPr lang="en-US" dirty="0" smtClean="0"/>
          </a:p>
        </p:txBody>
      </p:sp>
      <p:pic>
        <p:nvPicPr>
          <p:cNvPr id="3074" name="Picture 2" descr="Afbeeldingsresultaat voor hearthston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0" y="4437112"/>
            <a:ext cx="395377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rust ga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79" y="4612889"/>
            <a:ext cx="2588523" cy="11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50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Unity3D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9868" y="1628800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1215" y="1844824"/>
            <a:ext cx="8126932" cy="42484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Multiplatform applications</a:t>
            </a:r>
          </a:p>
          <a:p>
            <a:endParaRPr lang="en-US" dirty="0"/>
          </a:p>
          <a:p>
            <a:r>
              <a:rPr lang="en-US" dirty="0" smtClean="0"/>
              <a:t>Games can be created without a lot of code</a:t>
            </a:r>
          </a:p>
          <a:p>
            <a:endParaRPr lang="en-US" dirty="0" smtClean="0"/>
          </a:p>
          <a:p>
            <a:r>
              <a:rPr lang="en-US" dirty="0" smtClean="0"/>
              <a:t>Scripting &lt; &gt; Programming</a:t>
            </a:r>
          </a:p>
          <a:p>
            <a:pPr lvl="1"/>
            <a:r>
              <a:rPr lang="en-US" dirty="0" smtClean="0"/>
              <a:t>.NET version 3.5 (Mono)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Asset store</a:t>
            </a:r>
          </a:p>
          <a:p>
            <a:endParaRPr lang="en-US" dirty="0" smtClean="0"/>
          </a:p>
          <a:p>
            <a:r>
              <a:rPr lang="en-US" dirty="0" smtClean="0"/>
              <a:t>Active developer community</a:t>
            </a:r>
          </a:p>
        </p:txBody>
      </p:sp>
    </p:spTree>
    <p:extLst>
      <p:ext uri="{BB962C8B-B14F-4D97-AF65-F5344CB8AC3E}">
        <p14:creationId xmlns:p14="http://schemas.microsoft.com/office/powerpoint/2010/main" val="14561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1" y="2780928"/>
            <a:ext cx="5019675" cy="979891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178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9095" y="2634254"/>
            <a:ext cx="5019675" cy="979891"/>
          </a:xfrm>
        </p:spPr>
        <p:txBody>
          <a:bodyPr/>
          <a:lstStyle/>
          <a:p>
            <a:r>
              <a:rPr lang="en-US" sz="5400" dirty="0" smtClean="0"/>
              <a:t>Q&amp;A</a:t>
            </a:r>
            <a:endParaRPr lang="nl-BE" sz="5400" dirty="0"/>
          </a:p>
        </p:txBody>
      </p:sp>
      <p:pic>
        <p:nvPicPr>
          <p:cNvPr id="5" name="Picture 4" descr="http://icons.iconarchive.com/icons/icons8/ios7/512/Logos-Twitt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00" y="4819443"/>
            <a:ext cx="520143" cy="5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280543" y="4878271"/>
            <a:ext cx="1154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" indent="0">
              <a:buNone/>
            </a:pPr>
            <a:r>
              <a:rPr lang="en-US" dirty="0"/>
              <a:t>@</a:t>
            </a:r>
            <a:r>
              <a:rPr lang="en-US" dirty="0" err="1"/>
              <a:t>Osuryn</a:t>
            </a:r>
            <a:endParaRPr lang="en-US" dirty="0"/>
          </a:p>
        </p:txBody>
      </p:sp>
      <p:pic>
        <p:nvPicPr>
          <p:cNvPr id="7" name="Picture 8" descr="https://upload.wikimedia.org/wikipedia/commons/thumb/3/3d/Envelope_font_awesome.svg/1024px-Envelope_font_awesom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33" y="6017890"/>
            <a:ext cx="520143" cy="5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80543" y="6093296"/>
            <a:ext cx="4525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" indent="0">
              <a:buNone/>
            </a:pPr>
            <a:r>
              <a:rPr lang="en-US" dirty="0" smtClean="0"/>
              <a:t>Jonathan.VanBeneden@Realdolmen.com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80543" y="5489221"/>
            <a:ext cx="296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" indent="0">
              <a:buNone/>
            </a:pPr>
            <a:r>
              <a:rPr lang="en-US" dirty="0"/>
              <a:t>https://github.com/Osuryn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620" y="5302519"/>
            <a:ext cx="715371" cy="7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Join us!</a:t>
            </a:r>
            <a:br>
              <a:rPr lang="en-US" dirty="0"/>
            </a:br>
            <a:r>
              <a:rPr lang="en-US" dirty="0" smtClean="0"/>
              <a:t>@ </a:t>
            </a:r>
            <a:r>
              <a:rPr lang="en-US" sz="2700" dirty="0" smtClean="0"/>
              <a:t>jobs.realdolmen.com</a:t>
            </a:r>
            <a:br>
              <a:rPr lang="en-US" sz="2700" dirty="0" smtClean="0"/>
            </a:br>
            <a:r>
              <a:rPr lang="en-US" dirty="0" smtClean="0"/>
              <a:t>@ </a:t>
            </a:r>
            <a:r>
              <a:rPr lang="en-US" sz="2700" dirty="0" smtClean="0"/>
              <a:t>stage.realdolmen.com</a:t>
            </a:r>
            <a:endParaRPr lang="nl-BE" sz="2700" dirty="0"/>
          </a:p>
        </p:txBody>
      </p:sp>
    </p:spTree>
    <p:extLst>
      <p:ext uri="{BB962C8B-B14F-4D97-AF65-F5344CB8AC3E}">
        <p14:creationId xmlns:p14="http://schemas.microsoft.com/office/powerpoint/2010/main" val="17419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4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8" y="2420888"/>
            <a:ext cx="7273628" cy="1212683"/>
          </a:xfrm>
        </p:spPr>
        <p:txBody>
          <a:bodyPr/>
          <a:lstStyle/>
          <a:p>
            <a:r>
              <a:rPr lang="en-US" sz="4400" dirty="0" smtClean="0"/>
              <a:t>Virtual Reality Development</a:t>
            </a:r>
            <a:endParaRPr lang="nl-BE" sz="4400" dirty="0"/>
          </a:p>
        </p:txBody>
      </p:sp>
    </p:spTree>
    <p:extLst>
      <p:ext uri="{BB962C8B-B14F-4D97-AF65-F5344CB8AC3E}">
        <p14:creationId xmlns:p14="http://schemas.microsoft.com/office/powerpoint/2010/main" val="129443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341" y="40466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 cap="small" baseline="0">
                <a:solidFill>
                  <a:srgbClr val="239040"/>
                </a:solidFill>
                <a:latin typeface="Helvetica LT Std" panose="020B0504020202020204" pitchFamily="34" charset="0"/>
                <a:ea typeface="+mj-ea"/>
                <a:cs typeface="Arial"/>
              </a:defRPr>
            </a:lvl1pPr>
          </a:lstStyle>
          <a:p>
            <a:r>
              <a:rPr lang="en-US" dirty="0" smtClean="0"/>
              <a:t>Jonathan Van Beneden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0094" y="1725464"/>
            <a:ext cx="9601200" cy="41148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/>
              <a:buNone/>
            </a:pPr>
            <a:r>
              <a:rPr lang="en-US" dirty="0" smtClean="0"/>
              <a:t>        @</a:t>
            </a:r>
            <a:r>
              <a:rPr lang="en-US" dirty="0" err="1" smtClean="0"/>
              <a:t>Osuryn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" indent="0">
              <a:buFont typeface="Arial"/>
              <a:buNone/>
            </a:pPr>
            <a:r>
              <a:rPr lang="en-US" dirty="0" smtClean="0"/>
              <a:t>         Jonathan.VanBeneden@Realdolmen.com</a:t>
            </a:r>
          </a:p>
          <a:p>
            <a:pPr marL="45720" indent="0">
              <a:buFont typeface="Arial"/>
              <a:buNone/>
            </a:pPr>
            <a:r>
              <a:rPr lang="en-US" dirty="0" smtClean="0"/>
              <a:t>         </a:t>
            </a:r>
          </a:p>
          <a:p>
            <a:pPr marL="45720" indent="0">
              <a:buFont typeface="Arial"/>
              <a:buNone/>
            </a:pPr>
            <a:r>
              <a:rPr lang="en-US" dirty="0"/>
              <a:t>	</a:t>
            </a:r>
            <a:r>
              <a:rPr lang="en-US" dirty="0" smtClean="0"/>
              <a:t>   https://github.com/Osuryn</a:t>
            </a:r>
            <a:endParaRPr lang="en-US" dirty="0"/>
          </a:p>
        </p:txBody>
      </p:sp>
      <p:pic>
        <p:nvPicPr>
          <p:cNvPr id="6" name="Picture 2" descr="http://icons.iconarchive.com/icons/icons8/ios7/512/Logos-Twitt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6" y="1621947"/>
            <a:ext cx="520143" cy="5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upload.wikimedia.org/wikipedia/commons/thumb/3/3d/Envelope_font_awesome.svg/1024px-Envelope_font_awesom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2" y="2273371"/>
            <a:ext cx="520143" cy="52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24944"/>
            <a:ext cx="3556351" cy="35563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67" y="2859179"/>
            <a:ext cx="715371" cy="7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Before</a:t>
            </a:r>
            <a:r>
              <a:rPr lang="nl-BE" dirty="0" smtClean="0"/>
              <a:t> we get </a:t>
            </a:r>
            <a:r>
              <a:rPr lang="nl-BE" dirty="0" err="1" smtClean="0"/>
              <a:t>started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 smtClean="0"/>
              <a:t>Ask</a:t>
            </a:r>
            <a:r>
              <a:rPr lang="nl-BE" dirty="0" smtClean="0"/>
              <a:t> </a:t>
            </a:r>
            <a:r>
              <a:rPr lang="nl-BE" dirty="0" err="1" smtClean="0"/>
              <a:t>Questions</a:t>
            </a:r>
            <a:endParaRPr lang="nl-B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smtClean="0"/>
              <a:t>Get your “Golden Ticket”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76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fbeeldingsresultaat voor virtual reality in the p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885">
            <a:off x="4159713" y="3422404"/>
            <a:ext cx="4262257" cy="26639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26" name="Picture 2" descr="Afbeeldingsresultaat voor virtual reality in the p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3671380" cy="46993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7948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dirty="0"/>
              <a:t>Virtual Reality,</a:t>
            </a:r>
            <a:br>
              <a:rPr lang="nl-BE" dirty="0"/>
            </a:br>
            <a:r>
              <a:rPr lang="nl-BE" sz="3200" dirty="0" smtClean="0"/>
              <a:t>The </a:t>
            </a:r>
            <a:r>
              <a:rPr lang="nl-BE" sz="3200" dirty="0"/>
              <a:t>future starts now</a:t>
            </a:r>
          </a:p>
        </p:txBody>
      </p:sp>
    </p:spTree>
    <p:extLst>
      <p:ext uri="{BB962C8B-B14F-4D97-AF65-F5344CB8AC3E}">
        <p14:creationId xmlns:p14="http://schemas.microsoft.com/office/powerpoint/2010/main" val="4991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B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9868" y="1628800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Virtual Reality</a:t>
            </a:r>
          </a:p>
          <a:p>
            <a:pPr lvl="1"/>
            <a:r>
              <a:rPr lang="en-US" dirty="0" smtClean="0"/>
              <a:t>What is Virtual Reality</a:t>
            </a:r>
          </a:p>
          <a:p>
            <a:pPr lvl="1"/>
            <a:r>
              <a:rPr lang="en-US" dirty="0" smtClean="0"/>
              <a:t>VR vs. AR vs. MR</a:t>
            </a:r>
          </a:p>
          <a:p>
            <a:pPr lvl="1"/>
            <a:r>
              <a:rPr lang="en-US" dirty="0"/>
              <a:t>Oculus Rift vs. HTC Vive </a:t>
            </a:r>
            <a:endParaRPr lang="en-US" dirty="0" smtClean="0"/>
          </a:p>
          <a:p>
            <a:r>
              <a:rPr lang="en-US" dirty="0" smtClean="0"/>
              <a:t>Game Engine</a:t>
            </a:r>
          </a:p>
          <a:p>
            <a:pPr lvl="1"/>
            <a:r>
              <a:rPr lang="en-US" dirty="0" smtClean="0"/>
              <a:t>What is Unity3D</a:t>
            </a:r>
          </a:p>
          <a:p>
            <a:pPr lvl="1"/>
            <a:r>
              <a:rPr lang="en-US" dirty="0" smtClean="0"/>
              <a:t>Getting started with Unity3D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Q</a:t>
            </a:r>
            <a:r>
              <a:rPr lang="nl-BE" dirty="0" smtClean="0"/>
              <a:t>&amp;</a:t>
            </a:r>
            <a:r>
              <a:rPr lang="en-US" dirty="0" smtClean="0"/>
              <a:t>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7233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 Reality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What is Virtual Reality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VR </a:t>
            </a:r>
            <a:r>
              <a:rPr lang="en-US" dirty="0"/>
              <a:t>vs. AR vs. </a:t>
            </a:r>
            <a:r>
              <a:rPr lang="en-US" dirty="0" smtClean="0"/>
              <a:t>MR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Oculus Rift vs. HTC Vive</a:t>
            </a:r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51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 Reality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9868" y="2636912"/>
            <a:ext cx="8126932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rgbClr val="ABD037"/>
              </a:buClr>
              <a:buFont typeface="Arial"/>
              <a:buChar char="•"/>
              <a:defRPr sz="18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50000"/>
              <a:buFont typeface="Lucida Grande"/>
              <a:buChar char="▶"/>
              <a:defRPr sz="16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SzPct val="60000"/>
              <a:buFont typeface="Lucida Grande"/>
              <a:buChar char="-"/>
              <a:defRPr sz="1400" kern="120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Lucida Grande"/>
              <a:buChar char="▹"/>
              <a:defRPr sz="120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ABD037"/>
              </a:buClr>
              <a:buFont typeface="Wingdings" charset="2"/>
              <a:buChar char="§"/>
              <a:defRPr sz="1200" i="0" kern="1200" baseline="0">
                <a:solidFill>
                  <a:srgbClr val="8A8C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 smtClean="0"/>
              <a:t>“An artificial </a:t>
            </a:r>
            <a:r>
              <a:rPr lang="en-US" sz="2400" i="1" dirty="0"/>
              <a:t>environment that is created with software and presented to the user in such a way that the user suspends belief and accepts it as a real environment</a:t>
            </a:r>
            <a:r>
              <a:rPr lang="en-US" sz="2400" i="1" dirty="0" smtClean="0"/>
              <a:t>.”</a:t>
            </a:r>
            <a:endParaRPr lang="nl-BE" sz="2400" i="1" dirty="0"/>
          </a:p>
        </p:txBody>
      </p:sp>
    </p:spTree>
    <p:extLst>
      <p:ext uri="{BB962C8B-B14F-4D97-AF65-F5344CB8AC3E}">
        <p14:creationId xmlns:p14="http://schemas.microsoft.com/office/powerpoint/2010/main" val="6028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aldolmen-PPTtemplate">
  <a:themeElements>
    <a:clrScheme name="RealDolmenThe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AB7AB">
            <a:alpha val="80000"/>
          </a:srgbClr>
        </a:solidFill>
        <a:ln w="12700" cap="flat">
          <a:noFill/>
          <a:miter lim="400000"/>
        </a:ln>
        <a:effectLst/>
        <a:extLst>
          <a:ext uri="{C572A759-6A51-4108-AA02-DFA0A04FC94B}">
            <ma14:wrappingTextBoxFlag xmlns:ma14="http://schemas.microsoft.com/office/mac/drawingml/2011/main" xmlns="" xmlns:p="http://schemas.openxmlformats.org/presentationml/2006/main" xmlns:r="http://schemas.openxmlformats.org/officeDocument/2006/relationships" val="1"/>
          </a:ext>
        </a:extLst>
      </a:spPr>
      <a:bodyPr wrap="square" lIns="25400" tIns="25400" rIns="25400" bIns="25400" numCol="1" anchor="ctr">
        <a:noAutofit/>
      </a:bodyPr>
      <a:lstStyle>
        <a:defPPr defTabSz="457200" fontAlgn="auto">
          <a:spcAft>
            <a:spcPts val="0"/>
          </a:spcAft>
          <a:defRPr sz="1200" kern="0" dirty="0"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aldolmenPowerpointTemplate.potx" id="{57BF0C2C-7C3E-4CCB-8082-D16182E81C61}" vid="{5FADFBFD-D9EB-40CD-96DF-1CBF3F0D4B05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F17F22B16B547978D7E62CAF610779E006893B2E5002248ABAEEF897501556F5700D68528B907256A44B958006AD138AAC5" ma:contentTypeVersion="12" ma:contentTypeDescription="Create a new document." ma:contentTypeScope="" ma:versionID="b028eee6d7d90f5e6012541661e3e0bc">
  <xsd:schema xmlns:xsd="http://www.w3.org/2001/XMLSchema" xmlns:xs="http://www.w3.org/2001/XMLSchema" xmlns:p="http://schemas.microsoft.com/office/2006/metadata/properties" xmlns:ns2="4ddd8ea8-3d2d-47ef-810c-8dc5e3004dc3" xmlns:ns3="0cd423e3-a5b5-481b-935b-d3e3553d4aac" targetNamespace="http://schemas.microsoft.com/office/2006/metadata/properties" ma:root="true" ma:fieldsID="bad1b3986cf37b05ee8cf3afeeff5c4e" ns2:_="" ns3:_="">
    <xsd:import namespace="4ddd8ea8-3d2d-47ef-810c-8dc5e3004dc3"/>
    <xsd:import namespace="0cd423e3-a5b5-481b-935b-d3e3553d4aac"/>
    <xsd:element name="properties">
      <xsd:complexType>
        <xsd:sequence>
          <xsd:element name="documentManagement">
            <xsd:complexType>
              <xsd:all>
                <xsd:element ref="ns3:CorporateDocument" minOccurs="0"/>
                <xsd:element ref="ns3:SiteName" minOccurs="0"/>
                <xsd:element ref="ns2:TaxCatchAll" minOccurs="0"/>
                <xsd:element ref="ns3:Homepage"/>
                <xsd:element ref="ns3:mefdded4ee694b558c42d38c5607c0c4" minOccurs="0"/>
                <xsd:element ref="ns2:TaxCatchAllLabel" minOccurs="0"/>
                <xsd:element ref="ns2:cdb2865980e34a4bac4af61376544068" minOccurs="0"/>
                <xsd:element ref="ns2:n4f9bbe8427f463ea65caaec29fe6a7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d8ea8-3d2d-47ef-810c-8dc5e3004dc3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c977213b-decb-45c0-8554-218c080cb44e}" ma:internalName="TaxCatchAll" ma:showField="CatchAllData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hidden="true" ma:list="{c977213b-decb-45c0-8554-218c080cb44e}" ma:internalName="TaxCatchAllLabel" ma:readOnly="true" ma:showField="CatchAllDataLabel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db2865980e34a4bac4af61376544068" ma:index="15" nillable="true" ma:taxonomy="true" ma:internalName="cdb2865980e34a4bac4af61376544068" ma:taxonomyFieldName="Marketing_x0020_category" ma:displayName="Marketing category" ma:default="" ma:fieldId="{cdb28659-80e3-4a4b-ac4a-f61376544068}" ma:sspId="c2fc2127-dddd-4157-b0bb-3ddad235b9c2" ma:termSetId="831fc40e-7ed2-40aa-a543-2f9659263a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f9bbe8427f463ea65caaec29fe6a72" ma:index="16" nillable="true" ma:taxonomy="true" ma:internalName="n4f9bbe8427f463ea65caaec29fe6a72" ma:taxonomyFieldName="Document_x0020_Language" ma:displayName="Document Language" ma:readOnly="false" ma:default="" ma:fieldId="{74f9bbe8-427f-463e-a65c-aaec29fe6a72}" ma:sspId="c2fc2127-dddd-4157-b0bb-3ddad235b9c2" ma:termSetId="cb94350d-0ad4-4bfb-b9f5-447fca7f283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423e3-a5b5-481b-935b-d3e3553d4aac" elementFormDefault="qualified">
    <xsd:import namespace="http://schemas.microsoft.com/office/2006/documentManagement/types"/>
    <xsd:import namespace="http://schemas.microsoft.com/office/infopath/2007/PartnerControls"/>
    <xsd:element name="CorporateDocument" ma:index="9" nillable="true" ma:displayName="Corporate document" ma:default="0" ma:internalName="Corporate_x0020_document">
      <xsd:simpleType>
        <xsd:restriction base="dms:Boolean"/>
      </xsd:simpleType>
    </xsd:element>
    <xsd:element name="SiteName" ma:index="10" nillable="true" ma:displayName="Site Name" ma:internalName="SiteName" ma:readOnly="false">
      <xsd:simpleType>
        <xsd:restriction base="dms:Text"/>
      </xsd:simpleType>
    </xsd:element>
    <xsd:element name="Homepage" ma:index="12" ma:displayName="Homepage" ma:internalName="Homepage">
      <xsd:simpleType>
        <xsd:restriction base="dms:Boolean"/>
      </xsd:simpleType>
    </xsd:element>
    <xsd:element name="mefdded4ee694b558c42d38c5607c0c4" ma:index="13" nillable="true" ma:displayName="Marketing category_0" ma:hidden="true" ma:internalName="mefdded4ee694b558c42d38c5607c0c4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omepage xmlns="0cd423e3-a5b5-481b-935b-d3e3553d4aac">false</Homepage>
    <SiteName xmlns="0cd423e3-a5b5-481b-935b-d3e3553d4aac" xsi:nil="true"/>
    <n4f9bbe8427f463ea65caaec29fe6a72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</TermName>
          <TermId xmlns="http://schemas.microsoft.com/office/infopath/2007/PartnerControls">7770768f-dbd5-44af-a9d0-06be75e5ebf6</TermId>
        </TermInfo>
      </Terms>
    </n4f9bbe8427f463ea65caaec29fe6a72>
    <TaxCatchAll xmlns="4ddd8ea8-3d2d-47ef-810c-8dc5e3004dc3">
      <Value>13</Value>
      <Value>198</Value>
    </TaxCatchAll>
    <mefdded4ee694b558c42d38c5607c0c4 xmlns="0cd423e3-a5b5-481b-935b-d3e3553d4aac" xsi:nil="true"/>
    <CorporateDocument xmlns="0cd423e3-a5b5-481b-935b-d3e3553d4aac">true</CorporateDocument>
    <cdb2865980e34a4bac4af61376544068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3605463b-3288-479a-81d6-c774ead64006</TermId>
        </TermInfo>
      </Terms>
    </cdb2865980e34a4bac4af61376544068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1D2D8D-76D8-4D9E-A0AA-07C5101F2B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dd8ea8-3d2d-47ef-810c-8dc5e3004dc3"/>
    <ds:schemaRef ds:uri="0cd423e3-a5b5-481b-935b-d3e3553d4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4ddd8ea8-3d2d-47ef-810c-8dc5e3004dc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0cd423e3-a5b5-481b-935b-d3e3553d4aa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792</TotalTime>
  <Words>458</Words>
  <Application>Microsoft Office PowerPoint</Application>
  <PresentationFormat>On-screen Show (4:3)</PresentationFormat>
  <Paragraphs>164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 LT Std</vt:lpstr>
      <vt:lpstr>Lucida Grande</vt:lpstr>
      <vt:lpstr>Wingdings</vt:lpstr>
      <vt:lpstr>1_Realdolmen-PPTtemplate</vt:lpstr>
      <vt:lpstr>PowerPoint Presentation</vt:lpstr>
      <vt:lpstr>Virtual Reality Development</vt:lpstr>
      <vt:lpstr>PowerPoint Presentation</vt:lpstr>
      <vt:lpstr>Before we get started</vt:lpstr>
      <vt:lpstr>PowerPoint Presentation</vt:lpstr>
      <vt:lpstr>PowerPoint Presentation</vt:lpstr>
      <vt:lpstr>Agenda</vt:lpstr>
      <vt:lpstr>Virtual Reality</vt:lpstr>
      <vt:lpstr>What is Virtual Reality</vt:lpstr>
      <vt:lpstr>VR vs. AR vs. MR</vt:lpstr>
      <vt:lpstr>PowerPoint Presentation</vt:lpstr>
      <vt:lpstr>Game Engine</vt:lpstr>
      <vt:lpstr>Unity3D</vt:lpstr>
      <vt:lpstr>Getting started with Unity3D</vt:lpstr>
      <vt:lpstr>Demo</vt:lpstr>
      <vt:lpstr>Q&amp;A</vt:lpstr>
      <vt:lpstr>Join us! @ jobs.realdolmen.com @ stage.realdolmen.com</vt:lpstr>
      <vt:lpstr>PowerPoint Presentation</vt:lpstr>
    </vt:vector>
  </TitlesOfParts>
  <Company>HubKAho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VR-Development</dc:title>
  <dc:creator>Jonathan Van Beneden</dc:creator>
  <cp:lastModifiedBy>Jonathan Van Beneden</cp:lastModifiedBy>
  <cp:revision>58</cp:revision>
  <cp:lastPrinted>2016-09-27T18:51:12Z</cp:lastPrinted>
  <dcterms:created xsi:type="dcterms:W3CDTF">2016-09-23T13:31:50Z</dcterms:created>
  <dcterms:modified xsi:type="dcterms:W3CDTF">2016-09-30T18:47:08Z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0x0101007F17F22B16B547978D7E62CAF610779E006893B2E5002248ABAEEF897501556F5700D68528B907256A44B958006AD138AAC5</vt:lpwstr>
  </property>
  <property fmtid="{D5CDD505-2E9C-101B-9397-08002B2CF9AE}" pid="3" name="Marketing category">
    <vt:lpwstr>198;#Templates|3605463b-3288-479a-81d6-c774ead64006</vt:lpwstr>
  </property>
  <property fmtid="{D5CDD505-2E9C-101B-9397-08002B2CF9AE}" pid="4" name="Document Language">
    <vt:lpwstr>13;#EN|7770768f-dbd5-44af-a9d0-06be75e5ebf6</vt:lpwstr>
  </property>
</Properties>
</file>